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4" autoAdjust="0"/>
    <p:restoredTop sz="94610" autoAdjust="0"/>
  </p:normalViewPr>
  <p:slideViewPr>
    <p:cSldViewPr>
      <p:cViewPr>
        <p:scale>
          <a:sx n="73" d="100"/>
          <a:sy n="73" d="100"/>
        </p:scale>
        <p:origin x="-111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02A-1312-4A79-AC4B-1A71A36D2FEB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6203-0EE6-4DE7-979C-FA6166108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62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02A-1312-4A79-AC4B-1A71A36D2FEB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6203-0EE6-4DE7-979C-FA6166108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30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02A-1312-4A79-AC4B-1A71A36D2FEB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6203-0EE6-4DE7-979C-FA6166108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39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02A-1312-4A79-AC4B-1A71A36D2FEB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6203-0EE6-4DE7-979C-FA6166108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51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02A-1312-4A79-AC4B-1A71A36D2FEB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6203-0EE6-4DE7-979C-FA6166108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16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02A-1312-4A79-AC4B-1A71A36D2FEB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6203-0EE6-4DE7-979C-FA6166108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77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02A-1312-4A79-AC4B-1A71A36D2FEB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6203-0EE6-4DE7-979C-FA6166108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89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02A-1312-4A79-AC4B-1A71A36D2FEB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6203-0EE6-4DE7-979C-FA6166108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39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02A-1312-4A79-AC4B-1A71A36D2FEB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6203-0EE6-4DE7-979C-FA6166108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65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02A-1312-4A79-AC4B-1A71A36D2FEB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6203-0EE6-4DE7-979C-FA6166108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33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02A-1312-4A79-AC4B-1A71A36D2FEB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6203-0EE6-4DE7-979C-FA6166108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81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7D02A-1312-4A79-AC4B-1A71A36D2FEB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D6203-0EE6-4DE7-979C-FA6166108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76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7856"/>
            <a:ext cx="3810000" cy="381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it-IT" sz="6600" dirty="0" smtClean="0">
                <a:latin typeface="Montessori" pitchFamily="2" charset="0"/>
              </a:rPr>
              <a:t>Il materiale</a:t>
            </a:r>
            <a:endParaRPr lang="it-IT" sz="6600" dirty="0">
              <a:latin typeface="Montessori" pitchFamily="2" charset="0"/>
            </a:endParaRPr>
          </a:p>
        </p:txBody>
      </p:sp>
      <p:pic>
        <p:nvPicPr>
          <p:cNvPr id="1028" name="Picture 4" descr="Risultati immagini per aste della numerazi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3566334"/>
            <a:ext cx="4968552" cy="32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99592" y="2132856"/>
            <a:ext cx="770485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effectLst/>
                <a:latin typeface="Arial"/>
                <a:ea typeface="Times New Roman"/>
                <a:cs typeface="Times New Roman"/>
              </a:rPr>
              <a:t>è di </a:t>
            </a:r>
            <a:r>
              <a:rPr lang="it-IT" b="1" dirty="0" smtClean="0">
                <a:effectLst/>
                <a:latin typeface="Arial"/>
                <a:ea typeface="Times New Roman"/>
                <a:cs typeface="Times New Roman"/>
              </a:rPr>
              <a:t>sviluppo</a:t>
            </a:r>
            <a:r>
              <a:rPr lang="it-IT" dirty="0" smtClean="0">
                <a:effectLst/>
                <a:latin typeface="Arial"/>
                <a:ea typeface="Times New Roman"/>
                <a:cs typeface="Times New Roman"/>
              </a:rPr>
              <a:t>;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Arial"/>
                <a:ea typeface="Times New Roman"/>
                <a:cs typeface="Times New Roman"/>
              </a:rPr>
              <a:t>è </a:t>
            </a:r>
            <a:r>
              <a:rPr lang="it-IT" b="1" dirty="0" smtClean="0">
                <a:latin typeface="Arial"/>
                <a:ea typeface="Times New Roman"/>
                <a:cs typeface="Times New Roman"/>
              </a:rPr>
              <a:t>scientifico</a:t>
            </a:r>
            <a:r>
              <a:rPr lang="it-IT" dirty="0" smtClean="0">
                <a:latin typeface="Arial"/>
                <a:ea typeface="Times New Roman"/>
                <a:cs typeface="Times New Roman"/>
              </a:rPr>
              <a:t>;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è </a:t>
            </a:r>
            <a:r>
              <a:rPr lang="it-IT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graduale</a:t>
            </a:r>
            <a:r>
              <a:rPr lang="it-IT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 (dal semplice al </a:t>
            </a:r>
            <a:r>
              <a:rPr lang="it-IT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complesso nell’approccio  </a:t>
            </a:r>
            <a:r>
              <a:rPr lang="it-IT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alle  difficoltà</a:t>
            </a:r>
            <a:r>
              <a:rPr lang="it-IT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);  </a:t>
            </a:r>
            <a:endParaRPr lang="it-IT" dirty="0" smtClean="0">
              <a:effectLst/>
              <a:latin typeface="Arial"/>
              <a:ea typeface="Times New Roman"/>
              <a:cs typeface="Times New Roman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è  </a:t>
            </a:r>
            <a:r>
              <a:rPr lang="it-IT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mobile</a:t>
            </a:r>
            <a:r>
              <a:rPr lang="it-IT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 (si  </a:t>
            </a:r>
            <a:r>
              <a:rPr lang="it-IT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può spostare e invita all’azione e al movimento</a:t>
            </a:r>
            <a:r>
              <a:rPr lang="it-IT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);</a:t>
            </a:r>
            <a:endParaRPr lang="it-IT" dirty="0" smtClean="0">
              <a:effectLst/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t-IT" dirty="0" smtClean="0">
                <a:latin typeface="Arial"/>
                <a:ea typeface="Times New Roman"/>
                <a:cs typeface="Times New Roman"/>
              </a:rPr>
              <a:t>è </a:t>
            </a:r>
            <a:r>
              <a:rPr lang="it-IT" b="1" dirty="0" smtClean="0">
                <a:effectLst/>
                <a:latin typeface="Arial"/>
                <a:ea typeface="Times New Roman"/>
                <a:cs typeface="Times New Roman"/>
              </a:rPr>
              <a:t>accessibile</a:t>
            </a:r>
            <a:r>
              <a:rPr lang="it-IT" dirty="0" smtClean="0">
                <a:effectLst/>
                <a:latin typeface="Arial"/>
                <a:ea typeface="Times New Roman"/>
                <a:cs typeface="Times New Roman"/>
              </a:rPr>
              <a:t>  (il  bambino  lo  può  prendere  da  solo);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t-IT" dirty="0" smtClean="0">
                <a:effectLst/>
                <a:latin typeface="Arial"/>
                <a:ea typeface="Times New Roman"/>
                <a:cs typeface="Times New Roman"/>
              </a:rPr>
              <a:t>è </a:t>
            </a:r>
            <a:r>
              <a:rPr lang="it-IT" b="1" dirty="0" smtClean="0">
                <a:effectLst/>
                <a:latin typeface="Arial"/>
                <a:ea typeface="Times New Roman"/>
                <a:cs typeface="Times New Roman"/>
              </a:rPr>
              <a:t>esteticamente curato</a:t>
            </a:r>
            <a:r>
              <a:rPr lang="it-IT" dirty="0" smtClean="0">
                <a:effectLst/>
                <a:latin typeface="Arial"/>
                <a:ea typeface="Times New Roman"/>
                <a:cs typeface="Times New Roman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t-IT" dirty="0" smtClean="0">
                <a:effectLst/>
                <a:latin typeface="Arial"/>
                <a:ea typeface="Times New Roman"/>
                <a:cs typeface="Times New Roman"/>
              </a:rPr>
              <a:t>è </a:t>
            </a:r>
            <a:r>
              <a:rPr lang="it-IT" b="1" dirty="0" smtClean="0">
                <a:effectLst/>
                <a:latin typeface="Arial"/>
                <a:ea typeface="Times New Roman"/>
                <a:cs typeface="Times New Roman"/>
              </a:rPr>
              <a:t>scelto dal bambino</a:t>
            </a:r>
            <a:r>
              <a:rPr lang="it-IT" dirty="0" smtClean="0">
                <a:effectLst/>
                <a:latin typeface="Arial"/>
                <a:ea typeface="Times New Roman"/>
                <a:cs typeface="Times New Roman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t-IT" dirty="0" smtClean="0">
                <a:latin typeface="Arial"/>
                <a:ea typeface="Times New Roman"/>
                <a:cs typeface="Times New Roman"/>
              </a:rPr>
              <a:t>Ha sempre uno </a:t>
            </a:r>
            <a:r>
              <a:rPr lang="it-IT" b="1" dirty="0" smtClean="0">
                <a:latin typeface="Arial"/>
                <a:ea typeface="Times New Roman"/>
                <a:cs typeface="Times New Roman"/>
              </a:rPr>
              <a:t>scopo diretto e uno indiretto</a:t>
            </a:r>
            <a:r>
              <a:rPr lang="it-IT" dirty="0">
                <a:latin typeface="Arial"/>
                <a:ea typeface="Times New Roman"/>
                <a:cs typeface="Times New Roman"/>
              </a:rPr>
              <a:t>;</a:t>
            </a:r>
            <a:endParaRPr lang="it-IT" dirty="0" smtClean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t-IT" dirty="0" smtClean="0">
                <a:latin typeface="Arial"/>
                <a:ea typeface="Times New Roman"/>
                <a:cs typeface="Times New Roman"/>
              </a:rPr>
              <a:t>È </a:t>
            </a:r>
            <a:r>
              <a:rPr lang="it-IT" b="1" dirty="0" smtClean="0">
                <a:latin typeface="Arial"/>
                <a:ea typeface="Times New Roman"/>
                <a:cs typeface="Times New Roman"/>
              </a:rPr>
              <a:t>autocorrettivo. </a:t>
            </a:r>
            <a:r>
              <a:rPr lang="it-IT" dirty="0" smtClean="0">
                <a:effectLst/>
                <a:latin typeface="Arial"/>
                <a:ea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84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39282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0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09644"/>
            <a:ext cx="5147176" cy="2983504"/>
          </a:xfrm>
          <a:prstGeom prst="rect">
            <a:avLst/>
          </a:prstGeom>
          <a:noFill/>
          <a:ln>
            <a:noFill/>
          </a:ln>
          <a:effectLst>
            <a:glow rad="698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66747"/>
            <a:ext cx="3852428" cy="2889321"/>
          </a:xfrm>
          <a:prstGeom prst="rect">
            <a:avLst/>
          </a:prstGeom>
          <a:noFill/>
          <a:ln>
            <a:noFill/>
          </a:ln>
          <a:effectLst>
            <a:glow rad="444500">
              <a:schemeClr val="accent4">
                <a:satMod val="175000"/>
                <a:alpha val="3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76470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latin typeface="Montessori" pitchFamily="2" charset="0"/>
              </a:rPr>
              <a:t>Primi materiali di italiano </a:t>
            </a:r>
            <a:endParaRPr lang="it-IT" sz="6000" dirty="0">
              <a:latin typeface="Montesso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alfabetario montess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7164">
            <a:off x="4175914" y="1502127"/>
            <a:ext cx="4326341" cy="348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sultati immagini per lettere smerigliate montesso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534279" cy="441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259632" y="1052736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7744" y="260648"/>
            <a:ext cx="4535549" cy="604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4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72790" y="369339"/>
            <a:ext cx="4499545" cy="599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1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47667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5400" dirty="0">
                <a:solidFill>
                  <a:prstClr val="black"/>
                </a:solidFill>
                <a:latin typeface="Montessori" pitchFamily="2" charset="0"/>
              </a:rPr>
              <a:t>Primi materiali </a:t>
            </a:r>
            <a:r>
              <a:rPr lang="it-IT" sz="5400" dirty="0" smtClean="0">
                <a:solidFill>
                  <a:prstClr val="black"/>
                </a:solidFill>
                <a:latin typeface="Montessori" pitchFamily="2" charset="0"/>
              </a:rPr>
              <a:t>di matematica </a:t>
            </a:r>
            <a:endParaRPr lang="it-IT" sz="5400" dirty="0">
              <a:solidFill>
                <a:prstClr val="black"/>
              </a:solidFill>
              <a:latin typeface="Montessori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5817"/>
            <a:ext cx="712692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7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3789585" cy="2842189"/>
          </a:xfrm>
          <a:prstGeom prst="rect">
            <a:avLst/>
          </a:prstGeom>
          <a:noFill/>
          <a:ln>
            <a:noFill/>
          </a:ln>
          <a:effectLst>
            <a:glow rad="5715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9017"/>
            <a:ext cx="5040560" cy="283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7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924420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>
                <a:latin typeface="Montessori" pitchFamily="2" charset="0"/>
              </a:rPr>
              <a:t>Vita pratica</a:t>
            </a:r>
            <a:endParaRPr lang="it-IT" sz="6600" dirty="0">
              <a:latin typeface="Montessori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12182" y="2808526"/>
            <a:ext cx="4734672" cy="26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5598768" cy="314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2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75</Words>
  <Application>Microsoft Office PowerPoint</Application>
  <PresentationFormat>Presentazione su schermo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Il materiale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Guido</dc:creator>
  <cp:lastModifiedBy>MICROSOFT CORP.</cp:lastModifiedBy>
  <cp:revision>14</cp:revision>
  <dcterms:created xsi:type="dcterms:W3CDTF">2019-01-21T17:28:22Z</dcterms:created>
  <dcterms:modified xsi:type="dcterms:W3CDTF">2019-02-06T18:41:04Z</dcterms:modified>
</cp:coreProperties>
</file>